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2" r:id="rId12"/>
    <p:sldId id="266" r:id="rId13"/>
    <p:sldId id="273" r:id="rId14"/>
    <p:sldId id="267" r:id="rId15"/>
    <p:sldId id="274" r:id="rId16"/>
    <p:sldId id="268" r:id="rId17"/>
    <p:sldId id="275" r:id="rId18"/>
    <p:sldId id="276" r:id="rId19"/>
    <p:sldId id="269" r:id="rId20"/>
    <p:sldId id="277" r:id="rId21"/>
    <p:sldId id="270" r:id="rId22"/>
    <p:sldId id="278" r:id="rId23"/>
    <p:sldId id="271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0039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6490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4722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375423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806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0601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35784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90055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8961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2611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4033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9666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613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249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1877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0126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5364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F0954E1-8CF1-45F7-A0FA-1AFFFD57B1EE}" type="datetimeFigureOut">
              <a:rPr lang="ru-RU" smtClean="0"/>
              <a:t>04.05.2024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B2DA5-01F6-40B9-98EA-9C2A18A0A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4642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F7B9BA-0E0D-42C6-A89F-BA94D985C3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257" y="2109244"/>
            <a:ext cx="9906299" cy="1477328"/>
          </a:xfrm>
        </p:spPr>
        <p:txBody>
          <a:bodyPr>
            <a:noAutofit/>
          </a:bodyPr>
          <a:lstStyle/>
          <a:p>
            <a:pPr algn="ctr"/>
            <a:r>
              <a:rPr lang="ru-RU" sz="2400" b="1" dirty="0">
                <a:solidFill>
                  <a:schemeClr val="tx1"/>
                </a:solidFill>
              </a:rPr>
              <a:t>Отчет по производственной  практике</a:t>
            </a:r>
            <a:br>
              <a:rPr lang="ru-RU" sz="2400" b="1" dirty="0">
                <a:solidFill>
                  <a:schemeClr val="tx1"/>
                </a:solidFill>
              </a:rPr>
            </a:br>
            <a:r>
              <a:rPr lang="ru-RU" sz="2400" b="1" dirty="0">
                <a:solidFill>
                  <a:schemeClr val="tx1"/>
                </a:solidFill>
              </a:rPr>
              <a:t>ПМ.04.Сопровождение и обслуживание программного обеспечения компьютерных систем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D032914-5AAE-4924-89D3-316239125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246376"/>
            <a:ext cx="5784099" cy="2485623"/>
          </a:xfrm>
        </p:spPr>
        <p:txBody>
          <a:bodyPr>
            <a:noAutofit/>
          </a:bodyPr>
          <a:lstStyle/>
          <a:p>
            <a:pPr algn="l"/>
            <a:r>
              <a:rPr lang="ru-RU" sz="1600" dirty="0">
                <a:solidFill>
                  <a:schemeClr val="tx1"/>
                </a:solidFill>
                <a:effectLst/>
                <a:latin typeface="+mn-lt"/>
                <a:cs typeface="Calibri" panose="020F0502020204030204" pitchFamily="34" charset="0"/>
              </a:rPr>
              <a:t>Студента</a:t>
            </a:r>
          </a:p>
          <a:p>
            <a:pPr algn="l"/>
            <a:r>
              <a:rPr lang="ru-RU" sz="1600" dirty="0" err="1">
                <a:solidFill>
                  <a:schemeClr val="tx1"/>
                </a:solidFill>
                <a:effectLst/>
                <a:latin typeface="+mn-lt"/>
                <a:cs typeface="Calibri" panose="020F0502020204030204" pitchFamily="34" charset="0"/>
              </a:rPr>
              <a:t>Платунов</a:t>
            </a:r>
            <a:r>
              <a:rPr lang="ru-RU" sz="1600" dirty="0">
                <a:solidFill>
                  <a:schemeClr val="tx1"/>
                </a:solidFill>
                <a:effectLst/>
                <a:latin typeface="+mn-lt"/>
                <a:cs typeface="Calibri" panose="020F0502020204030204" pitchFamily="34" charset="0"/>
              </a:rPr>
              <a:t> Павел Андреевич </a:t>
            </a:r>
          </a:p>
          <a:p>
            <a:pPr algn="l"/>
            <a:r>
              <a:rPr lang="ru-RU" sz="1600" dirty="0">
                <a:solidFill>
                  <a:schemeClr val="tx1"/>
                </a:solidFill>
                <a:effectLst/>
                <a:latin typeface="+mn-lt"/>
                <a:cs typeface="Calibri" panose="020F0502020204030204" pitchFamily="34" charset="0"/>
              </a:rPr>
              <a:t>Группа 21П-1</a:t>
            </a:r>
          </a:p>
          <a:p>
            <a:pPr algn="l"/>
            <a:r>
              <a:rPr lang="ru-RU" sz="1600" dirty="0">
                <a:solidFill>
                  <a:schemeClr val="tx1"/>
                </a:solidFill>
                <a:effectLst/>
                <a:latin typeface="+mn-lt"/>
                <a:cs typeface="Calibri" panose="020F0502020204030204" pitchFamily="34" charset="0"/>
              </a:rPr>
              <a:t>Специальность  09.02.07Информационные системы и программирование</a:t>
            </a:r>
          </a:p>
          <a:p>
            <a:pPr algn="l"/>
            <a:r>
              <a:rPr lang="ru-RU" sz="1600" dirty="0">
                <a:solidFill>
                  <a:schemeClr val="tx1"/>
                </a:solidFill>
                <a:effectLst/>
                <a:latin typeface="+mn-lt"/>
                <a:cs typeface="Calibri" panose="020F0502020204030204" pitchFamily="34" charset="0"/>
              </a:rPr>
              <a:t>Руководитель практики от колледжа</a:t>
            </a:r>
            <a:r>
              <a:rPr lang="en-US" sz="1600" dirty="0">
                <a:solidFill>
                  <a:schemeClr val="tx1"/>
                </a:solidFill>
                <a:effectLst/>
                <a:latin typeface="+mn-lt"/>
                <a:cs typeface="Calibri" panose="020F0502020204030204" pitchFamily="34" charset="0"/>
              </a:rPr>
              <a:t>:</a:t>
            </a:r>
          </a:p>
          <a:p>
            <a:pPr algn="l"/>
            <a:r>
              <a:rPr lang="ru-RU" sz="1600" dirty="0">
                <a:solidFill>
                  <a:schemeClr val="tx1"/>
                </a:solidFill>
                <a:effectLst/>
                <a:latin typeface="+mn-lt"/>
                <a:cs typeface="Calibri" panose="020F0502020204030204" pitchFamily="34" charset="0"/>
              </a:rPr>
              <a:t>Седов Алексей Сергеевич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28979E-A47E-42E0-9CF1-612695B706CA}"/>
              </a:ext>
            </a:extLst>
          </p:cNvPr>
          <p:cNvSpPr txBox="1"/>
          <p:nvPr/>
        </p:nvSpPr>
        <p:spPr>
          <a:xfrm>
            <a:off x="2541207" y="126000"/>
            <a:ext cx="75144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/>
              <a:t>МИНИСТЕРСТВО ОБРАЗОВАНИЯ КИРОВСКОЙ ОБЛАСТИ</a:t>
            </a:r>
          </a:p>
          <a:p>
            <a:pPr algn="ctr"/>
            <a:r>
              <a:rPr lang="ru-RU" sz="1600" dirty="0"/>
              <a:t>Кировское областное государственное профессиональное образовательное </a:t>
            </a:r>
          </a:p>
          <a:p>
            <a:pPr algn="ctr"/>
            <a:r>
              <a:rPr lang="ru-RU" sz="1600" dirty="0"/>
              <a:t> бюджетное учреждение  </a:t>
            </a:r>
          </a:p>
          <a:p>
            <a:pPr algn="ctr"/>
            <a:r>
              <a:rPr lang="ru-RU" sz="1600" dirty="0"/>
              <a:t>«Слободской  колледж педагогики и социальных отношений»</a:t>
            </a:r>
          </a:p>
        </p:txBody>
      </p:sp>
    </p:spTree>
    <p:extLst>
      <p:ext uri="{BB962C8B-B14F-4D97-AF65-F5344CB8AC3E}">
        <p14:creationId xmlns:p14="http://schemas.microsoft.com/office/powerpoint/2010/main" val="2103982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/>
              <a:t>АВЕРС Библиотека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АВЕРС Библиотека - программа для автоматизации библиотечных процессов, включая каталогизацию, выдачу книг и управление фондом.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15B7D8-F4B3-4FC4-B6B9-969736A1BFA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40588" y="2274421"/>
            <a:ext cx="5710824" cy="415044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51634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/>
              <a:t>АВЕРС Библиотека</a:t>
            </a:r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31391B75-CEC8-4E3F-B6BB-772C0FF7AC32}"/>
              </a:ext>
            </a:extLst>
          </p:cNvPr>
          <p:cNvGrpSpPr/>
          <p:nvPr/>
        </p:nvGrpSpPr>
        <p:grpSpPr>
          <a:xfrm>
            <a:off x="476131" y="1027747"/>
            <a:ext cx="11239739" cy="5337543"/>
            <a:chOff x="437460" y="1027747"/>
            <a:chExt cx="11239739" cy="5337543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67BC1876-8929-44D4-A9BD-5C7FAF000E75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437460" y="1027747"/>
              <a:ext cx="5876082" cy="320690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8844EBCF-55FC-4544-902A-E3775B44837E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532156" y="3011750"/>
              <a:ext cx="6145043" cy="33535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370001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/>
              <a:t>АВЕРС ДОУ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АВЕРС ДОУ - программа для автоматизации управления дошкольным учреждением, включающая функции ведения личных дел воспитанников, формирования отчетности и планирования занятий.</a:t>
            </a: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6D196845-3C54-4EAC-91DD-F902D44575C9}"/>
              </a:ext>
            </a:extLst>
          </p:cNvPr>
          <p:cNvGrpSpPr/>
          <p:nvPr/>
        </p:nvGrpSpPr>
        <p:grpSpPr>
          <a:xfrm>
            <a:off x="1288738" y="2436365"/>
            <a:ext cx="9614525" cy="3869184"/>
            <a:chOff x="1200241" y="2379215"/>
            <a:chExt cx="9614525" cy="3869184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162B0E71-1D82-47A5-8392-C778B30D2209}"/>
                </a:ext>
              </a:extLst>
            </p:cNvPr>
            <p:cNvPicPr/>
            <p:nvPr/>
          </p:nvPicPr>
          <p:blipFill rotWithShape="1">
            <a:blip r:embed="rId2"/>
            <a:srcRect l="20819" t="4777" r="20173" b="5446"/>
            <a:stretch/>
          </p:blipFill>
          <p:spPr>
            <a:xfrm>
              <a:off x="1200241" y="2379216"/>
              <a:ext cx="4696295" cy="386918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3279A3D6-9CAE-49D7-B5AD-1F43CC6BEAEA}"/>
                </a:ext>
              </a:extLst>
            </p:cNvPr>
            <p:cNvPicPr/>
            <p:nvPr/>
          </p:nvPicPr>
          <p:blipFill rotWithShape="1">
            <a:blip r:embed="rId3"/>
            <a:srcRect l="21277" t="5338" r="20640" b="6715"/>
            <a:stretch/>
          </p:blipFill>
          <p:spPr>
            <a:xfrm>
              <a:off x="6096000" y="2379215"/>
              <a:ext cx="4718766" cy="386918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259296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/>
              <a:t>АВЕРС ДОУ</a:t>
            </a: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88A4F43F-FE16-4862-B70B-F2A2B2878B2F}"/>
              </a:ext>
            </a:extLst>
          </p:cNvPr>
          <p:cNvGrpSpPr/>
          <p:nvPr/>
        </p:nvGrpSpPr>
        <p:grpSpPr>
          <a:xfrm>
            <a:off x="710494" y="1542104"/>
            <a:ext cx="10771013" cy="4519514"/>
            <a:chOff x="491230" y="1542104"/>
            <a:chExt cx="10771013" cy="4519514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08E1F46E-4486-4459-AFB2-C45BDAC7AC26}"/>
                </a:ext>
              </a:extLst>
            </p:cNvPr>
            <p:cNvPicPr/>
            <p:nvPr/>
          </p:nvPicPr>
          <p:blipFill rotWithShape="1">
            <a:blip r:embed="rId2"/>
            <a:srcRect l="21234" t="7138" r="21197" b="5338"/>
            <a:stretch/>
          </p:blipFill>
          <p:spPr>
            <a:xfrm>
              <a:off x="491230" y="1542105"/>
              <a:ext cx="5270377" cy="45195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F46EBAE7-3A4C-4ABE-A771-A8AE2B9F5B91}"/>
                </a:ext>
              </a:extLst>
            </p:cNvPr>
            <p:cNvPicPr/>
            <p:nvPr/>
          </p:nvPicPr>
          <p:blipFill rotWithShape="1">
            <a:blip r:embed="rId3"/>
            <a:srcRect l="20314" t="6984" r="20846"/>
            <a:stretch/>
          </p:blipFill>
          <p:spPr>
            <a:xfrm>
              <a:off x="5982626" y="1542104"/>
              <a:ext cx="5279617" cy="45195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370151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/>
              <a:t>АВЕРС Расчет питания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АВЕРС Расчет питания - программа для расчета стоимости питания в образовательных учреждениях, исходя из утвержденных норм и стоимости продуктов.</a:t>
            </a:r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5E04F6E0-8773-4790-B4EC-262265C5BF56}"/>
              </a:ext>
            </a:extLst>
          </p:cNvPr>
          <p:cNvGrpSpPr/>
          <p:nvPr/>
        </p:nvGrpSpPr>
        <p:grpSpPr>
          <a:xfrm>
            <a:off x="583491" y="2284663"/>
            <a:ext cx="11025018" cy="4140199"/>
            <a:chOff x="1029970" y="2108199"/>
            <a:chExt cx="11025018" cy="4140199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153DD3B3-DCBD-4FAE-939E-34AB027E7300}"/>
                </a:ext>
              </a:extLst>
            </p:cNvPr>
            <p:cNvPicPr/>
            <p:nvPr/>
          </p:nvPicPr>
          <p:blipFill rotWithShape="1">
            <a:blip r:embed="rId2"/>
            <a:srcRect l="26269" t="5861" r="26484" b="25038"/>
            <a:stretch/>
          </p:blipFill>
          <p:spPr>
            <a:xfrm>
              <a:off x="1029970" y="2108199"/>
              <a:ext cx="5227524" cy="414019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9506966F-F92C-42EA-82EE-8BDC5149ADC0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6330836" y="3322974"/>
              <a:ext cx="5724152" cy="175179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639551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/>
              <a:t>АВЕРС Расчет питания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2BF91E-E136-4E2F-9B7C-75DE1B24CA0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59705" y="1413374"/>
            <a:ext cx="5472590" cy="49341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58776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en-US" sz="3600" dirty="0"/>
              <a:t>WordPress</a:t>
            </a:r>
            <a:endParaRPr lang="ru-RU" sz="3600" dirty="0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CD08E01F-6BE8-41F7-BC45-72F2ADA42204}"/>
              </a:ext>
            </a:extLst>
          </p:cNvPr>
          <p:cNvGrpSpPr/>
          <p:nvPr/>
        </p:nvGrpSpPr>
        <p:grpSpPr>
          <a:xfrm>
            <a:off x="541146" y="2054836"/>
            <a:ext cx="11109708" cy="4634531"/>
            <a:chOff x="645130" y="2054836"/>
            <a:chExt cx="11109708" cy="4634531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15B87C1C-5020-4C20-8B31-8CD77978CC66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645130" y="2054836"/>
              <a:ext cx="4711101" cy="463453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8CF079F9-95B1-4ED8-8262-072DAF84B8CE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814413" y="2766662"/>
              <a:ext cx="5940425" cy="311277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1" name="Объект 2">
            <a:extLst>
              <a:ext uri="{FF2B5EF4-FFF2-40B4-BE49-F238E27FC236}">
                <a16:creationId xmlns:a16="http://schemas.microsoft.com/office/drawing/2014/main" id="{2554D66D-727E-4ED8-A8D5-AC61DE485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WordPress</a:t>
            </a:r>
            <a:r>
              <a:rPr lang="ru-RU" dirty="0"/>
              <a:t> - бесплатная и открытая система управления контентом (</a:t>
            </a:r>
            <a:r>
              <a:rPr lang="en-US" dirty="0"/>
              <a:t>CMS</a:t>
            </a:r>
            <a:r>
              <a:rPr lang="ru-RU" dirty="0"/>
              <a:t>), используемая для создания и управления веб-сайтами и блогами.</a:t>
            </a:r>
          </a:p>
        </p:txBody>
      </p:sp>
    </p:spTree>
    <p:extLst>
      <p:ext uri="{BB962C8B-B14F-4D97-AF65-F5344CB8AC3E}">
        <p14:creationId xmlns:p14="http://schemas.microsoft.com/office/powerpoint/2010/main" val="650399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en-US" sz="3600" dirty="0"/>
              <a:t>WordPress</a:t>
            </a:r>
            <a:endParaRPr lang="ru-RU" sz="3600" dirty="0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EB7564F7-A64F-4C77-9BCA-DA3DC6623739}"/>
              </a:ext>
            </a:extLst>
          </p:cNvPr>
          <p:cNvGrpSpPr/>
          <p:nvPr/>
        </p:nvGrpSpPr>
        <p:grpSpPr>
          <a:xfrm>
            <a:off x="577264" y="1273134"/>
            <a:ext cx="11037472" cy="5038407"/>
            <a:chOff x="443467" y="1273134"/>
            <a:chExt cx="11037472" cy="5038407"/>
          </a:xfrm>
        </p:grpSpPr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145F1B2F-C78B-43C6-9A7A-D7661172C395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443467" y="1273134"/>
              <a:ext cx="6343431" cy="320121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E1409A6D-026B-4EAF-A7C7-59AF139EFD5A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540514" y="2772051"/>
              <a:ext cx="5940425" cy="35394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306237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en-US" sz="3600" dirty="0"/>
              <a:t>WordPress</a:t>
            </a:r>
            <a:endParaRPr lang="ru-RU" sz="36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3CEF5C5-A132-43E3-A7EF-BD07BCB464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63615" y="1213916"/>
            <a:ext cx="7864770" cy="504253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95546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en-US" sz="3600" dirty="0"/>
              <a:t>Moodle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Moodle</a:t>
            </a:r>
            <a:r>
              <a:rPr lang="ru-RU" dirty="0"/>
              <a:t> - Бесплатная и открытая система управления обучением (</a:t>
            </a:r>
            <a:r>
              <a:rPr lang="en-US" dirty="0"/>
              <a:t>LMS</a:t>
            </a:r>
            <a:r>
              <a:rPr lang="ru-RU" dirty="0"/>
              <a:t>), используемая для создания и проведения онлайн-занятий.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A739FEC-5145-4448-9D98-3125956A3A5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73611" y="1999943"/>
            <a:ext cx="8444777" cy="424845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78421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EB3894-4367-4C1C-B4EF-04D245309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56818"/>
            <a:ext cx="9404723" cy="905565"/>
          </a:xfrm>
        </p:spPr>
        <p:txBody>
          <a:bodyPr/>
          <a:lstStyle/>
          <a:p>
            <a:pPr algn="ctr"/>
            <a:r>
              <a:rPr lang="ru-RU" sz="3600" dirty="0"/>
              <a:t>Цели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E82564-8E61-4AA4-8750-56752450E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05522"/>
            <a:ext cx="8946541" cy="55396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Целью прохождения учебной практики по модулю "Сопровождение и обслуживание программного обеспечения компьютерных систем" является приобретение практических навыков по установке, настройке, обслуживанию и устранению неполадок в программном обеспечении компьютерных систем. </a:t>
            </a:r>
          </a:p>
          <a:p>
            <a:pPr marL="0" indent="0">
              <a:buNone/>
            </a:pPr>
            <a:r>
              <a:rPr lang="ru-RU" dirty="0"/>
              <a:t>Задачи</a:t>
            </a:r>
            <a:r>
              <a:rPr lang="en-US" dirty="0"/>
              <a:t>:</a:t>
            </a:r>
          </a:p>
          <a:p>
            <a:pPr>
              <a:buFontTx/>
              <a:buChar char="-"/>
            </a:pPr>
            <a:r>
              <a:rPr lang="ru-RU" dirty="0"/>
              <a:t>Научиться пользоваться программами </a:t>
            </a:r>
            <a:r>
              <a:rPr lang="en-US" dirty="0" err="1"/>
              <a:t>FreeCommander</a:t>
            </a:r>
            <a:r>
              <a:rPr lang="en-US" dirty="0"/>
              <a:t>, 7-Zip, FileZilla FTP Client, PRO32 Connect</a:t>
            </a:r>
          </a:p>
          <a:p>
            <a:pPr>
              <a:buFontTx/>
              <a:buChar char="-"/>
            </a:pPr>
            <a:r>
              <a:rPr lang="ru-RU" dirty="0"/>
              <a:t>Разработать конфигурацию аренды оборудования в </a:t>
            </a:r>
            <a:r>
              <a:rPr lang="en-US" dirty="0"/>
              <a:t>1</a:t>
            </a:r>
            <a:r>
              <a:rPr lang="ru-RU" dirty="0"/>
              <a:t>С</a:t>
            </a:r>
            <a:r>
              <a:rPr lang="en-US" dirty="0"/>
              <a:t>:</a:t>
            </a:r>
            <a:r>
              <a:rPr lang="ru-RU" dirty="0"/>
              <a:t>Предприятие 8.3</a:t>
            </a:r>
            <a:endParaRPr lang="en-US" dirty="0"/>
          </a:p>
          <a:p>
            <a:pPr>
              <a:buFontTx/>
              <a:buChar char="-"/>
            </a:pPr>
            <a:r>
              <a:rPr lang="ru-RU" dirty="0"/>
              <a:t>Научиться работать с системами АВЕРС</a:t>
            </a:r>
            <a:r>
              <a:rPr lang="en-US" dirty="0"/>
              <a:t>: </a:t>
            </a:r>
            <a:r>
              <a:rPr lang="ru-RU" dirty="0"/>
              <a:t>АВЕРС Директор</a:t>
            </a:r>
            <a:r>
              <a:rPr lang="en-US" dirty="0"/>
              <a:t>, </a:t>
            </a:r>
            <a:r>
              <a:rPr lang="ru-RU" dirty="0"/>
              <a:t>АВЕРС Библиотека</a:t>
            </a:r>
            <a:r>
              <a:rPr lang="en-US" dirty="0"/>
              <a:t>, </a:t>
            </a:r>
            <a:r>
              <a:rPr lang="ru-RU" dirty="0"/>
              <a:t>АВЕРС Заведующая дошкольным общеобразовательное учреждением</a:t>
            </a:r>
            <a:r>
              <a:rPr lang="en-US" dirty="0"/>
              <a:t>, </a:t>
            </a:r>
            <a:r>
              <a:rPr lang="ru-RU" dirty="0"/>
              <a:t>АВЕРС Расчет питания</a:t>
            </a:r>
            <a:endParaRPr lang="en-US" dirty="0"/>
          </a:p>
          <a:p>
            <a:pPr>
              <a:buFontTx/>
              <a:buChar char="-"/>
            </a:pPr>
            <a:r>
              <a:rPr lang="ru-RU" dirty="0"/>
              <a:t>Научиться работать с системами </a:t>
            </a:r>
            <a:r>
              <a:rPr lang="en-US" dirty="0"/>
              <a:t>Moodle</a:t>
            </a:r>
          </a:p>
          <a:p>
            <a:pPr>
              <a:buFontTx/>
              <a:buChar char="-"/>
            </a:pPr>
            <a:r>
              <a:rPr lang="ru-RU" dirty="0"/>
              <a:t>Научиться создавать сайты в </a:t>
            </a:r>
            <a:r>
              <a:rPr lang="en-US" dirty="0"/>
              <a:t>WordPress</a:t>
            </a:r>
          </a:p>
          <a:p>
            <a:pPr>
              <a:buFontTx/>
              <a:buChar char="-"/>
            </a:pPr>
            <a:r>
              <a:rPr lang="ru-RU" dirty="0"/>
              <a:t>Научиться настраивать операционную систему </a:t>
            </a:r>
            <a:r>
              <a:rPr lang="en-US" dirty="0"/>
              <a:t>Linux Ubuntu</a:t>
            </a:r>
            <a:endParaRPr lang="ru-RU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971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en-US" sz="3600" dirty="0"/>
              <a:t>Moodle</a:t>
            </a:r>
            <a:endParaRPr lang="ru-RU" sz="3600" dirty="0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CBCFA59B-9F09-4F39-B0E4-517F006F25F6}"/>
              </a:ext>
            </a:extLst>
          </p:cNvPr>
          <p:cNvGrpSpPr/>
          <p:nvPr/>
        </p:nvGrpSpPr>
        <p:grpSpPr>
          <a:xfrm>
            <a:off x="562735" y="1097115"/>
            <a:ext cx="11066531" cy="5278805"/>
            <a:chOff x="645130" y="1097115"/>
            <a:chExt cx="11066531" cy="5278805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F7DCDC44-B56A-4E38-A41F-F195F09D8DD3}"/>
                </a:ext>
              </a:extLst>
            </p:cNvPr>
            <p:cNvPicPr/>
            <p:nvPr/>
          </p:nvPicPr>
          <p:blipFill rotWithShape="1">
            <a:blip r:embed="rId2"/>
            <a:srcRect t="1" b="72213"/>
            <a:stretch/>
          </p:blipFill>
          <p:spPr bwMode="auto">
            <a:xfrm>
              <a:off x="645130" y="1097115"/>
              <a:ext cx="6805864" cy="3140970"/>
            </a:xfrm>
            <a:prstGeom prst="rect">
              <a:avLst/>
            </a:prstGeom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0">
                    <a:custGeom>
                      <a:avLst/>
                      <a:gdLst/>
                      <a:ahLst/>
                      <a:cxnLst/>
                      <a:rect l="0" t="0" r="0" b="0"/>
                      <a:pathLst/>
                    </a:custGeom>
                    <ask:type/>
                  </ask:lineSketchStyleProps>
                </a:ext>
              </a:extLst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E8D38725-E0C2-413B-A728-B962E3F29A57}"/>
                </a:ext>
              </a:extLst>
            </p:cNvPr>
            <p:cNvPicPr/>
            <p:nvPr/>
          </p:nvPicPr>
          <p:blipFill rotWithShape="1">
            <a:blip r:embed="rId3"/>
            <a:srcRect t="6697"/>
            <a:stretch/>
          </p:blipFill>
          <p:spPr>
            <a:xfrm>
              <a:off x="5347491" y="3160449"/>
              <a:ext cx="6364170" cy="321547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078667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 err="1"/>
              <a:t>Linux</a:t>
            </a:r>
            <a:r>
              <a:rPr lang="ru-RU" sz="3600" dirty="0"/>
              <a:t> </a:t>
            </a:r>
            <a:r>
              <a:rPr lang="ru-RU" sz="3600" dirty="0" err="1"/>
              <a:t>Ubuntu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ru-RU" dirty="0" err="1"/>
              <a:t>Linux</a:t>
            </a:r>
            <a:r>
              <a:rPr lang="ru-RU" dirty="0"/>
              <a:t> </a:t>
            </a:r>
            <a:r>
              <a:rPr lang="ru-RU" dirty="0" err="1"/>
              <a:t>Ubuntu</a:t>
            </a:r>
            <a:r>
              <a:rPr lang="ru-RU" dirty="0"/>
              <a:t> - это операционная система, основанная на ядре </a:t>
            </a:r>
            <a:r>
              <a:rPr lang="ru-RU" dirty="0" err="1"/>
              <a:t>Linux</a:t>
            </a:r>
            <a:r>
              <a:rPr lang="ru-RU" dirty="0"/>
              <a:t> и дистрибутиве </a:t>
            </a:r>
            <a:r>
              <a:rPr lang="ru-RU" dirty="0" err="1"/>
              <a:t>Debian</a:t>
            </a:r>
            <a:r>
              <a:rPr lang="ru-RU" dirty="0"/>
              <a:t>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E89F38-72A7-47A0-BCF2-34EA73C5910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49039" y="2047573"/>
            <a:ext cx="5893922" cy="43772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85981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 err="1"/>
              <a:t>Linux</a:t>
            </a:r>
            <a:r>
              <a:rPr lang="ru-RU" sz="3600" dirty="0"/>
              <a:t> </a:t>
            </a:r>
            <a:r>
              <a:rPr lang="ru-RU" sz="3600" dirty="0" err="1"/>
              <a:t>Ubuntu</a:t>
            </a:r>
            <a:endParaRPr lang="ru-RU" sz="3600" dirty="0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E9E01D44-4292-42F5-BBE0-BF5400504549}"/>
              </a:ext>
            </a:extLst>
          </p:cNvPr>
          <p:cNvGrpSpPr/>
          <p:nvPr/>
        </p:nvGrpSpPr>
        <p:grpSpPr>
          <a:xfrm>
            <a:off x="558886" y="1937580"/>
            <a:ext cx="11074229" cy="3770630"/>
            <a:chOff x="487894" y="1937580"/>
            <a:chExt cx="11074229" cy="3770630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9B5D060F-2A19-4132-A334-56F92AFCE4EA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487894" y="1937580"/>
              <a:ext cx="5812292" cy="377063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E9531D09-EDE7-4F7D-9D4B-1281A7F4F44C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6522128" y="1937580"/>
              <a:ext cx="5039995" cy="377063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5802530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Во время прохождения учебной практики по модулю "Сопровождение и обслуживание программного обеспечения компьютерных систем" нам была предоставлена возможность ознакомиться и поработать с различными приложениями и системами, включая </a:t>
            </a:r>
            <a:r>
              <a:rPr lang="ru-RU" dirty="0" err="1"/>
              <a:t>FreeCommander</a:t>
            </a:r>
            <a:r>
              <a:rPr lang="ru-RU" dirty="0"/>
              <a:t>, 7-Zip, </a:t>
            </a:r>
            <a:r>
              <a:rPr lang="ru-RU" dirty="0" err="1"/>
              <a:t>FileZilla</a:t>
            </a:r>
            <a:r>
              <a:rPr lang="ru-RU" dirty="0"/>
              <a:t> FTP </a:t>
            </a:r>
            <a:r>
              <a:rPr lang="ru-RU" dirty="0" err="1"/>
              <a:t>Client</a:t>
            </a:r>
            <a:r>
              <a:rPr lang="ru-RU" dirty="0"/>
              <a:t>, PRO32 </a:t>
            </a:r>
            <a:r>
              <a:rPr lang="ru-RU" dirty="0" err="1"/>
              <a:t>Connect</a:t>
            </a:r>
            <a:r>
              <a:rPr lang="ru-RU" dirty="0"/>
              <a:t>. Мы также изучали процессы создания конфигурации аренды оборудования в 1С, разработку сайта посвящённого учебной практике на платформе </a:t>
            </a:r>
            <a:r>
              <a:rPr lang="ru-RU" dirty="0" err="1"/>
              <a:t>WordPress</a:t>
            </a:r>
            <a:r>
              <a:rPr lang="ru-RU" dirty="0"/>
              <a:t> и работу с </a:t>
            </a:r>
            <a:r>
              <a:rPr lang="ru-RU" dirty="0" err="1"/>
              <a:t>ситемой</a:t>
            </a:r>
            <a:r>
              <a:rPr lang="ru-RU" dirty="0"/>
              <a:t> </a:t>
            </a:r>
            <a:r>
              <a:rPr lang="ru-RU" dirty="0" err="1"/>
              <a:t>Moodle</a:t>
            </a:r>
            <a:r>
              <a:rPr lang="ru-RU" dirty="0"/>
              <a:t>. В рамках учебной практики мы приобрели навыки работы с программами АВЕРС, такими как АВЕРС Директор, АВЕРС Библиотека, АВЕРС Заведующая дошкольным общеобразовательным учреждением и АВЕРС Расчет питания. Также мы освоили установку и настройку операционной системы </a:t>
            </a:r>
            <a:r>
              <a:rPr lang="ru-RU" dirty="0" err="1"/>
              <a:t>Linux</a:t>
            </a:r>
            <a:r>
              <a:rPr lang="ru-RU" dirty="0"/>
              <a:t> </a:t>
            </a:r>
            <a:r>
              <a:rPr lang="ru-RU" dirty="0" err="1"/>
              <a:t>Ubuntu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4611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7DC6D8-DB7B-49C5-A8AA-22AADAD9B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52379"/>
            <a:ext cx="9404723" cy="914443"/>
          </a:xfrm>
        </p:spPr>
        <p:txBody>
          <a:bodyPr/>
          <a:lstStyle/>
          <a:p>
            <a:pPr algn="ctr"/>
            <a:r>
              <a:rPr lang="ru-RU" sz="3600" dirty="0"/>
              <a:t>Состав программного обеспечения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C632EFC-0190-4840-8F37-CDE139A95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69508"/>
            <a:ext cx="8946541" cy="4978892"/>
          </a:xfrm>
        </p:spPr>
        <p:txBody>
          <a:bodyPr>
            <a:normAutofit/>
          </a:bodyPr>
          <a:lstStyle/>
          <a:p>
            <a:r>
              <a:rPr lang="en-US" sz="1800" dirty="0" err="1"/>
              <a:t>FreeCommander</a:t>
            </a:r>
            <a:endParaRPr lang="ru-RU" sz="1800" dirty="0"/>
          </a:p>
          <a:p>
            <a:r>
              <a:rPr lang="ru-RU" sz="1800" dirty="0"/>
              <a:t>7-</a:t>
            </a:r>
            <a:r>
              <a:rPr lang="en-US" sz="1800" dirty="0"/>
              <a:t>Zip</a:t>
            </a:r>
            <a:endParaRPr lang="ru-RU" sz="1800" dirty="0"/>
          </a:p>
          <a:p>
            <a:r>
              <a:rPr lang="en-US" sz="1800" dirty="0"/>
              <a:t>FileZilla FTP Client</a:t>
            </a:r>
            <a:endParaRPr lang="ru-RU" sz="1800" dirty="0"/>
          </a:p>
          <a:p>
            <a:r>
              <a:rPr lang="en-US" sz="1800" dirty="0"/>
              <a:t>PRO</a:t>
            </a:r>
            <a:r>
              <a:rPr lang="ru-RU" sz="1800" dirty="0"/>
              <a:t>32 </a:t>
            </a:r>
            <a:r>
              <a:rPr lang="en-US" sz="1800" dirty="0"/>
              <a:t>Connect</a:t>
            </a:r>
            <a:endParaRPr lang="ru-RU" sz="1800" dirty="0"/>
          </a:p>
          <a:p>
            <a:r>
              <a:rPr lang="ru-RU" sz="1800" dirty="0"/>
              <a:t>1С : Предприятие 8.3</a:t>
            </a:r>
          </a:p>
          <a:p>
            <a:r>
              <a:rPr lang="ru-RU" sz="1800" dirty="0"/>
              <a:t>АВЕРС Директор</a:t>
            </a:r>
          </a:p>
          <a:p>
            <a:r>
              <a:rPr lang="ru-RU" sz="1800" dirty="0"/>
              <a:t>АВЕРС Библиотека</a:t>
            </a:r>
          </a:p>
          <a:p>
            <a:r>
              <a:rPr lang="ru-RU" sz="1800" dirty="0"/>
              <a:t>АВЕРС Заведующая дошкольным общеобразовательное учреждением</a:t>
            </a:r>
          </a:p>
          <a:p>
            <a:r>
              <a:rPr lang="ru-RU" sz="1800" dirty="0"/>
              <a:t>АВЕРС Расчет питания</a:t>
            </a:r>
          </a:p>
          <a:p>
            <a:r>
              <a:rPr lang="en-US" sz="1800" dirty="0"/>
              <a:t>WordPress</a:t>
            </a:r>
            <a:r>
              <a:rPr lang="ru-RU" sz="1800" dirty="0"/>
              <a:t> </a:t>
            </a:r>
          </a:p>
          <a:p>
            <a:r>
              <a:rPr lang="en-US" sz="1800" dirty="0"/>
              <a:t>Moodle</a:t>
            </a:r>
            <a:endParaRPr lang="ru-RU" sz="1800" dirty="0"/>
          </a:p>
          <a:p>
            <a:r>
              <a:rPr lang="en-US" sz="1800" dirty="0"/>
              <a:t>Linux Ubuntu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693558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en-US" sz="3600" dirty="0" err="1"/>
              <a:t>FreeComander</a:t>
            </a:r>
            <a:r>
              <a:rPr lang="en-US" sz="3600" dirty="0"/>
              <a:t> 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ru-RU" dirty="0" err="1"/>
              <a:t>FreeCommander</a:t>
            </a:r>
            <a:r>
              <a:rPr lang="ru-RU" dirty="0"/>
              <a:t> - файловый менеджер с двумя панелями, предоставляющий удобное управление файлами и папками.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7A8191-9DDB-4E25-B3F5-499AED497A0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88652" y="2132886"/>
            <a:ext cx="7814695" cy="411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786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/>
              <a:t>7</a:t>
            </a:r>
            <a:r>
              <a:rPr lang="en-US" sz="3600" dirty="0"/>
              <a:t>-Zip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7-</a:t>
            </a:r>
            <a:r>
              <a:rPr lang="en-US" dirty="0"/>
              <a:t>Zip</a:t>
            </a:r>
            <a:r>
              <a:rPr lang="ru-RU" dirty="0"/>
              <a:t> - архиватор и менеджер файлов, поддерживающий различные форматы сжатия, такие как </a:t>
            </a:r>
            <a:r>
              <a:rPr lang="en-US" dirty="0"/>
              <a:t>ZIP</a:t>
            </a:r>
            <a:r>
              <a:rPr lang="ru-RU" dirty="0"/>
              <a:t>, </a:t>
            </a:r>
            <a:r>
              <a:rPr lang="en-US" dirty="0"/>
              <a:t>RAR</a:t>
            </a:r>
            <a:r>
              <a:rPr lang="ru-RU" dirty="0"/>
              <a:t>, 7</a:t>
            </a:r>
            <a:r>
              <a:rPr lang="en-US" dirty="0"/>
              <a:t>z</a:t>
            </a:r>
            <a:r>
              <a:rPr lang="ru-RU" dirty="0"/>
              <a:t> и другие.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B9E3DA1-31DA-4C6D-856B-5E86C6B9C1A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52662" y="2112866"/>
            <a:ext cx="9086676" cy="413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783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en-US" sz="3600" dirty="0"/>
              <a:t>FileZilla FTP Client 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FileZilla FTP Client </a:t>
            </a:r>
            <a:r>
              <a:rPr lang="ru-RU" dirty="0"/>
              <a:t>- бесплатный и открытый </a:t>
            </a:r>
            <a:r>
              <a:rPr lang="en-US" dirty="0"/>
              <a:t>FTP</a:t>
            </a:r>
            <a:r>
              <a:rPr lang="ru-RU" dirty="0"/>
              <a:t>-клиент для передачи файлов между локальным и удаленным компьютерами</a:t>
            </a:r>
            <a:r>
              <a:rPr lang="en-US" dirty="0"/>
              <a:t>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7721FC-CB08-4F97-BB59-CB84FA740E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22643" y="2004647"/>
            <a:ext cx="6346715" cy="452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05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en-US" sz="3600" dirty="0"/>
              <a:t>PRO32 Connect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</a:t>
            </a:r>
            <a:r>
              <a:rPr lang="ru-RU" dirty="0"/>
              <a:t>32 </a:t>
            </a:r>
            <a:r>
              <a:rPr lang="en-US" dirty="0"/>
              <a:t>Connect</a:t>
            </a:r>
            <a:r>
              <a:rPr lang="ru-RU" dirty="0"/>
              <a:t> - программа удаленного доступа, позволяющая управлять удаленными компьютерами по сети.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9050CB-669D-444C-B83C-73B8F6C3469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51790" y="2124162"/>
            <a:ext cx="4288420" cy="412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072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/>
              <a:t>1С : Предприятие 8.3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1С : Предприятие 8.3 - комплексная система автоматизации управления предприятием, включающая в себя различные модули для управления бухгалтерским учетом, производством, торговлей, кадровым составом и другими аспектами деятельности.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8314E75-47DA-4C66-A09C-D8365592D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021" y="2483493"/>
            <a:ext cx="7603958" cy="410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443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C084-7F15-4A90-B696-E764569B5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68633"/>
            <a:ext cx="9404723" cy="633472"/>
          </a:xfrm>
        </p:spPr>
        <p:txBody>
          <a:bodyPr/>
          <a:lstStyle/>
          <a:p>
            <a:pPr algn="ctr"/>
            <a:r>
              <a:rPr lang="ru-RU" sz="3600" dirty="0"/>
              <a:t>АВЕРС Директор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504500-F24C-4A06-809E-AE6888B34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978568"/>
            <a:ext cx="8946541" cy="526983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АВЕРС Директор - программа для автоматизации управления образовательным учреждением, включающая функции расчета заработной платы, ведения документации и составления отчетности.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638E86EA-26AC-4693-9616-D9B6876A0811}"/>
              </a:ext>
            </a:extLst>
          </p:cNvPr>
          <p:cNvGrpSpPr/>
          <p:nvPr/>
        </p:nvGrpSpPr>
        <p:grpSpPr>
          <a:xfrm>
            <a:off x="476972" y="2480845"/>
            <a:ext cx="11238056" cy="4093845"/>
            <a:chOff x="622050" y="2507479"/>
            <a:chExt cx="11238056" cy="4093845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6BA40C11-BA13-4D4D-AD7C-96F86467CC5D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622050" y="2507479"/>
              <a:ext cx="3686175" cy="4093845"/>
            </a:xfrm>
            <a:prstGeom prst="rect">
              <a:avLst/>
            </a:prstGeom>
          </p:spPr>
        </p:pic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F5D75BC2-5A1B-4C5B-9228-47D8B6DC7FFE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4402619" y="2507479"/>
              <a:ext cx="4079031" cy="2987799"/>
            </a:xfrm>
            <a:prstGeom prst="rect">
              <a:avLst/>
            </a:prstGeom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C48FEA9A-6507-44E6-8863-B21448A7E6D9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8594130" y="2507479"/>
              <a:ext cx="3265976" cy="40857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12398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73</TotalTime>
  <Words>572</Words>
  <Application>Microsoft Office PowerPoint</Application>
  <PresentationFormat>Широкоэкранный</PresentationFormat>
  <Paragraphs>66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7" baseType="lpstr">
      <vt:lpstr>Arial</vt:lpstr>
      <vt:lpstr>Century Gothic</vt:lpstr>
      <vt:lpstr>Wingdings 3</vt:lpstr>
      <vt:lpstr>Ион</vt:lpstr>
      <vt:lpstr>Отчет по производственной  практике ПМ.04.Сопровождение и обслуживание программного обеспечения компьютерных систем</vt:lpstr>
      <vt:lpstr>Цели и задачи</vt:lpstr>
      <vt:lpstr>Состав программного обеспечения</vt:lpstr>
      <vt:lpstr>FreeComander </vt:lpstr>
      <vt:lpstr>7-Zip</vt:lpstr>
      <vt:lpstr>FileZilla FTP Client </vt:lpstr>
      <vt:lpstr>PRO32 Connect</vt:lpstr>
      <vt:lpstr>1С : Предприятие 8.3</vt:lpstr>
      <vt:lpstr>АВЕРС Директор</vt:lpstr>
      <vt:lpstr>АВЕРС Библиотека</vt:lpstr>
      <vt:lpstr>АВЕРС Библиотека</vt:lpstr>
      <vt:lpstr>АВЕРС ДОУ</vt:lpstr>
      <vt:lpstr>АВЕРС ДОУ</vt:lpstr>
      <vt:lpstr>АВЕРС Расчет питания</vt:lpstr>
      <vt:lpstr>АВЕРС Расчет питания</vt:lpstr>
      <vt:lpstr>WordPress</vt:lpstr>
      <vt:lpstr>WordPress</vt:lpstr>
      <vt:lpstr>WordPress</vt:lpstr>
      <vt:lpstr>Moodle</vt:lpstr>
      <vt:lpstr>Moodle</vt:lpstr>
      <vt:lpstr>Linux Ubuntu</vt:lpstr>
      <vt:lpstr>Linux Ubuntu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Отчет по производственной  практике ПМ.04.Сопровождение и обслуживание программного обеспечения компьютерных систем</dc:title>
  <dc:creator>King Night</dc:creator>
  <cp:lastModifiedBy>King Night</cp:lastModifiedBy>
  <cp:revision>5</cp:revision>
  <dcterms:created xsi:type="dcterms:W3CDTF">2024-05-04T09:25:44Z</dcterms:created>
  <dcterms:modified xsi:type="dcterms:W3CDTF">2024-05-04T10:43:54Z</dcterms:modified>
</cp:coreProperties>
</file>

<file path=docProps/thumbnail.jpeg>
</file>